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1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62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1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59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2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6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4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C022-B4B6-402D-80EF-20DE549478C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5444B-42E2-4D61-A923-EDBDE2011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5" name="Picture 4" descr="Leprosy Patient Holding Flower - &lt;span style=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413" y="0"/>
            <a:ext cx="10249397" cy="6858000"/>
          </a:xfr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46366" y="522514"/>
            <a:ext cx="8399417" cy="88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dirty="0">
                <a:solidFill>
                  <a:srgbClr val="002060"/>
                </a:solidFill>
              </a:rPr>
              <a:t>MYCOBACTERIUM LEPRAE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2857" y="5225142"/>
            <a:ext cx="4728754" cy="1541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2000" dirty="0" err="1" smtClean="0">
                <a:solidFill>
                  <a:srgbClr val="FFFF00"/>
                </a:solidFill>
                <a:latin typeface="Charlemagne Std" panose="00000800000000000000" pitchFamily="50" charset="0"/>
              </a:rPr>
              <a:t>Dr.</a:t>
            </a:r>
            <a:r>
              <a:rPr lang="en-IN" sz="2000" dirty="0" smtClean="0">
                <a:solidFill>
                  <a:srgbClr val="FFFF00"/>
                </a:solidFill>
                <a:latin typeface="Charlemagne Std" panose="00000800000000000000" pitchFamily="50" charset="0"/>
              </a:rPr>
              <a:t> R.S. </a:t>
            </a:r>
            <a:r>
              <a:rPr lang="en-IN" sz="2000" dirty="0" err="1" smtClean="0">
                <a:solidFill>
                  <a:srgbClr val="FFFF00"/>
                </a:solidFill>
                <a:latin typeface="Charlemagne Std" panose="00000800000000000000" pitchFamily="50" charset="0"/>
              </a:rPr>
              <a:t>Gopika</a:t>
            </a:r>
            <a:r>
              <a:rPr lang="en-IN" sz="2000" dirty="0" smtClean="0">
                <a:solidFill>
                  <a:srgbClr val="FFFF00"/>
                </a:solidFill>
                <a:latin typeface="Charlemagne Std" panose="00000800000000000000" pitchFamily="50" charset="0"/>
              </a:rPr>
              <a:t>  M.D. (</a:t>
            </a:r>
            <a:r>
              <a:rPr lang="en-IN" sz="2000" dirty="0" err="1" smtClean="0">
                <a:solidFill>
                  <a:srgbClr val="FFFF00"/>
                </a:solidFill>
                <a:latin typeface="Charlemagne Std" panose="00000800000000000000" pitchFamily="50" charset="0"/>
              </a:rPr>
              <a:t>Hom</a:t>
            </a:r>
            <a:r>
              <a:rPr lang="en-IN" sz="2000" dirty="0" smtClean="0">
                <a:solidFill>
                  <a:srgbClr val="FFFF00"/>
                </a:solidFill>
                <a:latin typeface="Charlemagne Std" panose="00000800000000000000" pitchFamily="50" charset="0"/>
              </a:rPr>
              <a:t>.)</a:t>
            </a:r>
          </a:p>
          <a:p>
            <a:r>
              <a:rPr lang="en-IN" sz="2000" dirty="0" smtClean="0">
                <a:solidFill>
                  <a:srgbClr val="FFFF00"/>
                </a:solidFill>
                <a:latin typeface="Charlemagne Std" panose="00000800000000000000" pitchFamily="50" charset="0"/>
              </a:rPr>
              <a:t>Professor &amp; Head</a:t>
            </a:r>
          </a:p>
          <a:p>
            <a:r>
              <a:rPr lang="en-IN" sz="2000" dirty="0" smtClean="0">
                <a:solidFill>
                  <a:srgbClr val="FFFF00"/>
                </a:solidFill>
                <a:latin typeface="Charlemagne Std" panose="00000800000000000000" pitchFamily="50" charset="0"/>
              </a:rPr>
              <a:t>Department of Pathology</a:t>
            </a:r>
            <a:endParaRPr lang="en-IN" sz="2000" dirty="0">
              <a:solidFill>
                <a:srgbClr val="FFFF00"/>
              </a:solidFill>
              <a:latin typeface="Charlemagne St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93882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-1143000"/>
            <a:ext cx="82296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66801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Leprosy is a </a:t>
            </a: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 infectious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disease caused by a </a:t>
            </a: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Mycobacterium </a:t>
            </a:r>
            <a:r>
              <a:rPr lang="en-US" b="1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leprae</a:t>
            </a: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affecting especially the </a:t>
            </a: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peripheral nerves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characterized by the formation of </a:t>
            </a: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nodules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macules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that enlarge and spread accompanied by loss of sensation with eventual paralysis, wasting of muscle, and production of deformities.</a:t>
            </a:r>
            <a:endParaRPr lang="en-US" sz="4000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0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143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1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Morphological index</a:t>
            </a: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[MI] –no: of AFB in  skin scrapings that stained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uniformily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bright (viable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bacterias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Bacteriological index 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[BI]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no: of AFB in  tissue both live &amp; dead.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un treated pts 4+ to 6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it  falls during </a:t>
            </a:r>
            <a:r>
              <a:rPr lang="en-US" sz="24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endParaRPr lang="en-US" sz="2400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0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MB-10 or more bacilli seen in 100 OIF of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a skin slit smear[LL,BL,BB]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Paucibacillary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-fewer bacilli less than 10\OIF</a:t>
            </a:r>
          </a:p>
        </p:txBody>
      </p:sp>
    </p:spTree>
    <p:extLst>
      <p:ext uri="{BB962C8B-B14F-4D97-AF65-F5344CB8AC3E}">
        <p14:creationId xmlns:p14="http://schemas.microsoft.com/office/powerpoint/2010/main" val="50130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Invasion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Disease                              No disease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lepromin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 positive]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Intermediate form                 cure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further progress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Lepromatous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border line       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tuberculoid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BL                    MB                  BT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</a:t>
            </a:r>
          </a:p>
        </p:txBody>
      </p:sp>
      <p:sp>
        <p:nvSpPr>
          <p:cNvPr id="15363" name="Line 21"/>
          <p:cNvSpPr>
            <a:spLocks noChangeShapeType="1"/>
          </p:cNvSpPr>
          <p:nvPr/>
        </p:nvSpPr>
        <p:spPr bwMode="auto">
          <a:xfrm>
            <a:off x="3429000" y="914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22"/>
          <p:cNvSpPr>
            <a:spLocks noChangeShapeType="1"/>
          </p:cNvSpPr>
          <p:nvPr/>
        </p:nvSpPr>
        <p:spPr bwMode="auto">
          <a:xfrm>
            <a:off x="3048000" y="41148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Down Arrow 19"/>
          <p:cNvSpPr>
            <a:spLocks noChangeArrowheads="1"/>
          </p:cNvSpPr>
          <p:nvPr/>
        </p:nvSpPr>
        <p:spPr bwMode="auto">
          <a:xfrm>
            <a:off x="5562600" y="533400"/>
            <a:ext cx="762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66" name="Down Arrow 20"/>
          <p:cNvSpPr>
            <a:spLocks noChangeArrowheads="1"/>
          </p:cNvSpPr>
          <p:nvPr/>
        </p:nvSpPr>
        <p:spPr bwMode="auto">
          <a:xfrm>
            <a:off x="3429000" y="914400"/>
            <a:ext cx="762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67" name="Down Arrow 21"/>
          <p:cNvSpPr>
            <a:spLocks noChangeArrowheads="1"/>
          </p:cNvSpPr>
          <p:nvPr/>
        </p:nvSpPr>
        <p:spPr bwMode="auto">
          <a:xfrm>
            <a:off x="8305800" y="914400"/>
            <a:ext cx="762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68" name="Right Arrow 22"/>
          <p:cNvSpPr>
            <a:spLocks noChangeArrowheads="1"/>
          </p:cNvSpPr>
          <p:nvPr/>
        </p:nvSpPr>
        <p:spPr bwMode="auto">
          <a:xfrm flipV="1">
            <a:off x="5867400" y="2362200"/>
            <a:ext cx="1295400" cy="76200"/>
          </a:xfrm>
          <a:prstGeom prst="rightArrow">
            <a:avLst>
              <a:gd name="adj1" fmla="val 50000"/>
              <a:gd name="adj2" fmla="val 499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69" name="Down Arrow 23"/>
          <p:cNvSpPr>
            <a:spLocks noChangeArrowheads="1"/>
          </p:cNvSpPr>
          <p:nvPr/>
        </p:nvSpPr>
        <p:spPr bwMode="auto">
          <a:xfrm>
            <a:off x="5105400" y="2743200"/>
            <a:ext cx="152400" cy="5334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70" name="Down Arrow 24"/>
          <p:cNvSpPr>
            <a:spLocks noChangeArrowheads="1"/>
          </p:cNvSpPr>
          <p:nvPr/>
        </p:nvSpPr>
        <p:spPr bwMode="auto">
          <a:xfrm>
            <a:off x="5181600" y="3657600"/>
            <a:ext cx="762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71" name="Down Arrow 25"/>
          <p:cNvSpPr>
            <a:spLocks noChangeArrowheads="1"/>
          </p:cNvSpPr>
          <p:nvPr/>
        </p:nvSpPr>
        <p:spPr bwMode="auto">
          <a:xfrm>
            <a:off x="3048000" y="4114800"/>
            <a:ext cx="46038" cy="304800"/>
          </a:xfrm>
          <a:prstGeom prst="downArrow">
            <a:avLst>
              <a:gd name="adj1" fmla="val 50000"/>
              <a:gd name="adj2" fmla="val 4965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72" name="Down Arrow 26"/>
          <p:cNvSpPr>
            <a:spLocks noChangeArrowheads="1"/>
          </p:cNvSpPr>
          <p:nvPr/>
        </p:nvSpPr>
        <p:spPr bwMode="auto">
          <a:xfrm>
            <a:off x="5181600" y="4114800"/>
            <a:ext cx="762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73" name="Down Arrow 27"/>
          <p:cNvSpPr>
            <a:spLocks noChangeArrowheads="1"/>
          </p:cNvSpPr>
          <p:nvPr/>
        </p:nvSpPr>
        <p:spPr bwMode="auto">
          <a:xfrm>
            <a:off x="8229600" y="4114800"/>
            <a:ext cx="762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74" name="Down Arrow 28"/>
          <p:cNvSpPr>
            <a:spLocks noChangeArrowheads="1"/>
          </p:cNvSpPr>
          <p:nvPr/>
        </p:nvSpPr>
        <p:spPr bwMode="auto">
          <a:xfrm>
            <a:off x="3429000" y="1524000"/>
            <a:ext cx="762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75" name="Down Arrow 30"/>
          <p:cNvSpPr>
            <a:spLocks noChangeArrowheads="1"/>
          </p:cNvSpPr>
          <p:nvPr/>
        </p:nvSpPr>
        <p:spPr bwMode="auto">
          <a:xfrm>
            <a:off x="2514600" y="5334000"/>
            <a:ext cx="762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76" name="Down Arrow 32"/>
          <p:cNvSpPr>
            <a:spLocks noChangeArrowheads="1"/>
          </p:cNvSpPr>
          <p:nvPr/>
        </p:nvSpPr>
        <p:spPr bwMode="auto">
          <a:xfrm>
            <a:off x="7620000" y="5334000"/>
            <a:ext cx="46038" cy="304800"/>
          </a:xfrm>
          <a:prstGeom prst="downArrow">
            <a:avLst>
              <a:gd name="adj1" fmla="val 50000"/>
              <a:gd name="adj2" fmla="val 4965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377" name="Down Arrow 33"/>
          <p:cNvSpPr>
            <a:spLocks noChangeArrowheads="1"/>
          </p:cNvSpPr>
          <p:nvPr/>
        </p:nvSpPr>
        <p:spPr bwMode="auto">
          <a:xfrm>
            <a:off x="5105400" y="4724400"/>
            <a:ext cx="762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cxnSp>
        <p:nvCxnSpPr>
          <p:cNvPr id="15378" name="Straight Connector 35"/>
          <p:cNvCxnSpPr>
            <a:cxnSpLocks noChangeShapeType="1"/>
          </p:cNvCxnSpPr>
          <p:nvPr/>
        </p:nvCxnSpPr>
        <p:spPr bwMode="auto">
          <a:xfrm>
            <a:off x="2590800" y="5334000"/>
            <a:ext cx="5105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9" name="Down Arrow 36"/>
          <p:cNvSpPr>
            <a:spLocks noChangeArrowheads="1"/>
          </p:cNvSpPr>
          <p:nvPr/>
        </p:nvSpPr>
        <p:spPr bwMode="auto">
          <a:xfrm>
            <a:off x="5105400" y="5334000"/>
            <a:ext cx="762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Four ways by which it damages the host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Intra cellular survival- surface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phenolic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glycolipid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resist oxidative  killing by macrophages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Peripheral neuritis-due to cell mediated response[T cell]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Bacillary infiltration-except in lungs &amp;CNS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lepra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reaction-episode of inflammation in preexisting lesion.</a:t>
            </a:r>
          </a:p>
        </p:txBody>
      </p:sp>
    </p:spTree>
    <p:extLst>
      <p:ext uri="{BB962C8B-B14F-4D97-AF65-F5344CB8AC3E}">
        <p14:creationId xmlns:p14="http://schemas.microsoft.com/office/powerpoint/2010/main" val="423657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ctr">
              <a:defRPr/>
            </a:pP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Intermediate leprosy</a:t>
            </a:r>
            <a:r>
              <a:rPr lang="en-US" sz="3200" b="1" u="sng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type occurs in those whose immunological status has not yet been determined.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 transitory phase in the disease process.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skin lesions consist of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hypopigmented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macules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which are nonspecific in appearance.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40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1"/>
            <a:ext cx="10287000" cy="4530725"/>
          </a:xfrm>
        </p:spPr>
        <p:txBody>
          <a:bodyPr>
            <a:normAutofit fontScale="92500" lnSpcReduction="10000"/>
          </a:bodyPr>
          <a:lstStyle/>
          <a:p>
            <a:pPr lvl="4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Skin –</a:t>
            </a:r>
            <a:r>
              <a:rPr lang="en-US" sz="32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hypopigmented</a:t>
            </a: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erythematous</a:t>
            </a: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macules,wheal</a:t>
            </a: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like paplules,1-3cm in dia,1-4 in </a:t>
            </a:r>
            <a:r>
              <a:rPr lang="en-US" sz="32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endParaRPr lang="en-US" sz="3200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lnSpc>
                <a:spcPct val="80000"/>
              </a:lnSpc>
              <a:defRPr/>
            </a:pPr>
            <a:r>
              <a:rPr lang="en-US" sz="32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Lepromin</a:t>
            </a: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 –</a:t>
            </a:r>
            <a:r>
              <a:rPr lang="en-US" sz="32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3200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lnSpc>
                <a:spcPct val="80000"/>
              </a:lnSpc>
              <a:defRPr/>
            </a:pPr>
            <a:r>
              <a:rPr lang="en-US" sz="32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Microscopical</a:t>
            </a: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afferent  sensory nerve, skin </a:t>
            </a:r>
            <a:r>
              <a:rPr lang="en-US" sz="32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appentages</a:t>
            </a: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b.v</a:t>
            </a: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in superficial  part of dermis are affected</a:t>
            </a:r>
          </a:p>
          <a:p>
            <a:pPr lvl="4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Lymphocytic </a:t>
            </a:r>
            <a:r>
              <a:rPr lang="en-US" sz="32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infilltration</a:t>
            </a:r>
            <a:endParaRPr lang="en-US" sz="3200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lnSpc>
                <a:spcPct val="80000"/>
              </a:lnSpc>
              <a:defRPr/>
            </a:pP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Lesions heal or progress into other forms.</a:t>
            </a:r>
          </a:p>
          <a:p>
            <a:pPr lvl="4" eaLnBrk="1" hangingPunct="1">
              <a:lnSpc>
                <a:spcPct val="80000"/>
              </a:lnSpc>
              <a:defRPr/>
            </a:pPr>
            <a:endParaRPr lang="en-US" sz="3200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lnSpc>
                <a:spcPct val="80000"/>
              </a:lnSpc>
              <a:defRPr/>
            </a:pPr>
            <a:endParaRPr lang="en-US" sz="3200" u="sng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1" hangingPunct="1">
              <a:lnSpc>
                <a:spcPct val="80000"/>
              </a:lnSpc>
              <a:defRPr/>
            </a:pPr>
            <a:r>
              <a:rPr lang="en-US" sz="3200" u="sng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4" eaLnBrk="1" hangingPunct="1">
              <a:lnSpc>
                <a:spcPct val="80000"/>
              </a:lnSpc>
              <a:defRPr/>
            </a:pPr>
            <a:endParaRPr lang="en-US" sz="3200" u="sng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4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hypopigmented</a:t>
            </a:r>
            <a:endParaRPr lang="en-US" dirty="0"/>
          </a:p>
        </p:txBody>
      </p:sp>
      <p:pic>
        <p:nvPicPr>
          <p:cNvPr id="19459" name="Picture 2" descr="C:\Users\Dept.Of Pathology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057401"/>
            <a:ext cx="4114800" cy="3878263"/>
          </a:xfrm>
          <a:noFill/>
        </p:spPr>
      </p:pic>
    </p:spTree>
    <p:extLst>
      <p:ext uri="{BB962C8B-B14F-4D97-AF65-F5344CB8AC3E}">
        <p14:creationId xmlns:p14="http://schemas.microsoft.com/office/powerpoint/2010/main" val="375493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LEPROMATOUS LEPROSY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 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Develops in infected persons with low resistance.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Clinicaly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The skin, nerves, bones and internal organs are involved in this type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5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LEPROMATOUS LEPROSY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–symmetrical,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marginated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multiple infiltrated nodules/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leperomata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and plaques/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xanthoma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like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paplues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leonine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facies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eyebrow alopecia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Bacilli seen in clumps /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globi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blood &amp; nerves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BI-4-6+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Numerous bacilli in skin, nerves, and all organs except lungs and CNS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1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447801"/>
            <a:ext cx="8458200" cy="5597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Sushruta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Samhitha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- 600 BC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Organism discovered by-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Dr.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Armauer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Hansen (1873 )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Hansen’s Disease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444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LL-nerve lesions –late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1172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Nerve enlargement and damage usually symmetric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distal peripheral neuropathy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Due to fibrosis ,nerves can be felt as cords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Microscopical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epidermis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atrophied,dense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granuloma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foamy cells,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Lymphocytes, clear space b/w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&amp;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granuloma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Lepromin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 –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(CMI -low)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Humoralimmune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response -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M.lepra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phenolic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glycolipid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ab’s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- 3+ [95% +]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92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75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bacilli are densely clustered within the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vacuoles of foamy macrophages. This unique structure (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globi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Ziehl-Neelsen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stain</a:t>
            </a:r>
          </a:p>
        </p:txBody>
      </p:sp>
      <p:pic>
        <p:nvPicPr>
          <p:cNvPr id="23555" name="Picture 2" descr="C:\Users\user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36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Saddle nose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9" name="Picture 5" descr="C:\Users\Dept.Of Pathology\Desktop\Jmc2028e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9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Leonine face</a:t>
            </a:r>
          </a:p>
        </p:txBody>
      </p:sp>
      <p:pic>
        <p:nvPicPr>
          <p:cNvPr id="25603" name="Picture 2" descr="C:\Users\Dept.Of Pathology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3096419"/>
            <a:ext cx="2466975" cy="1847850"/>
          </a:xfrm>
          <a:noFill/>
        </p:spPr>
      </p:pic>
    </p:spTree>
    <p:extLst>
      <p:ext uri="{BB962C8B-B14F-4D97-AF65-F5344CB8AC3E}">
        <p14:creationId xmlns:p14="http://schemas.microsoft.com/office/powerpoint/2010/main" val="68114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organs involved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liver, testicles, lymph nodes and bones may be involved. Eye affection with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keratitis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iridocyclitis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iris atrophy.</a:t>
            </a:r>
          </a:p>
          <a:p>
            <a:pPr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Lepromin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 is negative, indicating low degree of immunity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TUBERCULOID LEPROSY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Develops in persons with good immunity.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Clinically.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skin and peripheral nerves are the only tissues showing clinical evidence of involvement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AFB are few or absent.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Lepromin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 +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BI – 0-1</a:t>
            </a:r>
          </a:p>
          <a:p>
            <a:pPr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62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TL – skin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up to 3  sharply defined asymmetrical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macules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plaques with tendency towards central clearing,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elevated borders devoid of hair follicles, dry scaly,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anhydrotic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hypohidrotic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lesions -anesthetic early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Least infectious pts.</a:t>
            </a:r>
          </a:p>
          <a:p>
            <a:pPr>
              <a:defRPr/>
            </a:pPr>
            <a:endParaRPr lang="en-US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87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04801"/>
            <a:ext cx="8915400" cy="58261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multiple large, annular, </a:t>
            </a:r>
            <a:r>
              <a:rPr lang="en-US" sz="24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hypopigmented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atrophic </a:t>
            </a:r>
            <a:r>
              <a:rPr lang="en-US" sz="24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macules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with well-defined, </a:t>
            </a:r>
            <a:r>
              <a:rPr lang="en-US" sz="24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erythematous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raised borders.</a:t>
            </a:r>
          </a:p>
          <a:p>
            <a:pPr>
              <a:defRPr/>
            </a:pP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lesions were hairless, </a:t>
            </a:r>
            <a:r>
              <a:rPr lang="en-US" sz="2400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hypohidrotic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anesthetic and had developed at a slow and progressive pace.</a:t>
            </a:r>
          </a:p>
        </p:txBody>
      </p:sp>
      <p:pic>
        <p:nvPicPr>
          <p:cNvPr id="29699" name="Picture 4" descr="C:\Users\Dept.Of Pathology\Desktop\800px-Leprosy_thigh_demarcated_cutaneous_le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1"/>
            <a:ext cx="65532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382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TL-nerves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1"/>
            <a:ext cx="8458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asymmetric enlargement of one or several peripheral nerves—most often the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ulnar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posterior auricular,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posterior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nerves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associated with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myopathy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Nerves completely destroyed,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granuloma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epithelioid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&amp;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gaint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prephery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focal lesions undergo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caseous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necrosis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Lepromin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 +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M.lepra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phenolic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glycolipid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Ab’s-1+[60%]</a:t>
            </a:r>
          </a:p>
          <a:p>
            <a:pPr>
              <a:defRPr/>
            </a:pPr>
            <a:endParaRPr lang="en-US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81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-1143000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76400"/>
            <a:ext cx="8229600" cy="4800600"/>
          </a:xfrm>
        </p:spPr>
      </p:pic>
    </p:spTree>
    <p:extLst>
      <p:ext uri="{BB962C8B-B14F-4D97-AF65-F5344CB8AC3E}">
        <p14:creationId xmlns:p14="http://schemas.microsoft.com/office/powerpoint/2010/main" val="138790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MORPHOLOGY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4001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   - 1 – 8 microns x 0.5 microns.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Pointed ,club end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fast,Gram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Singly,clumps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cigar bundles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Macrophages containing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bacilli- Virchow’s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Occur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intracellularly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extracellularly</a:t>
            </a: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target cell-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Schwanncell</a:t>
            </a: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17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772400" cy="1143000"/>
          </a:xfrm>
        </p:spPr>
        <p:txBody>
          <a:bodyPr/>
          <a:lstStyle/>
          <a:p>
            <a:pPr marL="838200" indent="-838200"/>
            <a:r>
              <a:rPr lang="en-US" smtClean="0"/>
              <a:t>Symptoms</a:t>
            </a:r>
            <a:endParaRPr lang="en-CA" smtClean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98C42C-A920-4722-A8BE-C8ECD110BCE6}" type="slidenum">
              <a:rPr lang="en-CA" sz="1000"/>
              <a:pPr/>
              <a:t>30</a:t>
            </a:fld>
            <a:endParaRPr lang="en-CA" sz="1000"/>
          </a:p>
        </p:txBody>
      </p:sp>
      <p:graphicFrame>
        <p:nvGraphicFramePr>
          <p:cNvPr id="17600" name="Group 192"/>
          <p:cNvGraphicFramePr>
            <a:graphicFrameLocks noGrp="1"/>
          </p:cNvGraphicFramePr>
          <p:nvPr/>
        </p:nvGraphicFramePr>
        <p:xfrm>
          <a:off x="1524000" y="1143000"/>
          <a:ext cx="9144000" cy="5715000"/>
        </p:xfrm>
        <a:graphic>
          <a:graphicData uri="http://schemas.openxmlformats.org/drawingml/2006/table">
            <a:tbl>
              <a:tblPr/>
              <a:tblGrid>
                <a:gridCol w="1255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4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5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Tuberculoid</a:t>
                      </a:r>
                      <a:endParaRPr kumimoji="0" lang="en-CA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Borderline Tuberculoid </a:t>
                      </a:r>
                      <a:endParaRPr kumimoji="0" lang="en-CA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Borderline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Lepromatous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</a:t>
                      </a:r>
                      <a:endParaRPr kumimoji="0" lang="en-C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Borderline</a:t>
                      </a:r>
                      <a:endParaRPr kumimoji="0" lang="en-CA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Lepromatous</a:t>
                      </a:r>
                      <a:endParaRPr kumimoji="0" lang="en-CA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Skin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Infiltrated lesions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Defined plaques, irregular plaques, healing centers 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Polymorphic, partially raised edges, satellites 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Papules, nodules, punched-out centers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Diffuse thickening 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Diffuse thickening 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Macular lesions 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Single, small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Several, any size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Multiple, all sizes, bizarre 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Innumerable, small 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Innumerable, confluent 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Peripheral Nerve lesions</a:t>
                      </a: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Solitary, enlarged nerves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Irregular enlargement of several large nerves, asymmetrical patterns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Many nerves involved symmetrical patterns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Late neural thickening, asymmetrical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anaesthesia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and paresis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Slow, symmetrical ‘glove-and-stocking’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anaesthesia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229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types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deformities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Allergic /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reactions</a:t>
            </a:r>
            <a:endParaRPr lang="en-US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72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Deformities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Face : leonine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facies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,saddle nose, loss of eye brows .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Hands ; claw hand, wrist drop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Feet : foot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drop,clawing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toes, ulcers </a:t>
            </a:r>
          </a:p>
          <a:p>
            <a:pPr>
              <a:defRPr/>
            </a:pPr>
            <a:endParaRPr lang="en-US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58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Damage Due to Secondary Infection: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5843" name="Picture 4" descr="C:\Users\user\Desktop\deformed%20han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4343400" cy="3644900"/>
          </a:xfrm>
          <a:noFill/>
        </p:spPr>
      </p:pic>
      <p:pic>
        <p:nvPicPr>
          <p:cNvPr id="35844" name="Picture 5" descr="C:\Users\user\Desktop\stu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1"/>
            <a:ext cx="41148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76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Reactional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states/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reactions </a:t>
            </a:r>
            <a:endParaRPr lang="en-US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8915400" cy="5486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 I </a:t>
            </a:r>
            <a:r>
              <a:rPr lang="en-US" b="1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lepra</a:t>
            </a:r>
            <a:r>
              <a:rPr lang="en-US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reaction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  type IV hypersensitive reaction-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in skin lesions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In LL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Preceed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reversal reaction – to TL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 II </a:t>
            </a:r>
            <a:r>
              <a:rPr lang="en-US" b="1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lepra</a:t>
            </a:r>
            <a:r>
              <a:rPr lang="en-US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reaction-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 type III hypersensitive reaction- painful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erythematous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reaction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In  BL &amp; LL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err="1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Lucio’s</a:t>
            </a:r>
            <a:r>
              <a:rPr lang="en-US" b="1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phenomenon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- type III hypersensitive reaction-  untreated LL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51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1"/>
            <a:ext cx="9144000" cy="51403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Leprosy diagnosis is usually made clinically &amp; laboratory testing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Health workers diagnose leprosy based on finding at least one of </a:t>
            </a: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cardinal signs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leprosy: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or more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hypopigmented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anaesthetic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skin patch.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or more thickened peripheral nerve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positive skin smear</a:t>
            </a:r>
          </a:p>
          <a:p>
            <a:pPr>
              <a:defRPr/>
            </a:pPr>
            <a:endParaRPr lang="en-US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35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to S – 100protein.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Immunostaining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with S-100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Serological dia.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M serum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Ab’s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against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glycolipid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Slit-skin test-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ear, chin, elbow- tissue fluid is scraped out using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scapel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smeared </a:t>
            </a:r>
          </a:p>
        </p:txBody>
      </p:sp>
    </p:spTree>
    <p:extLst>
      <p:ext uri="{BB962C8B-B14F-4D97-AF65-F5344CB8AC3E}">
        <p14:creationId xmlns:p14="http://schemas.microsoft.com/office/powerpoint/2010/main" val="399428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8261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　 Stamp preparation of the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</a:rPr>
              <a:t>exudate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 from the skin incision (skin smear test) can be used for the quick and sensitive diagnosis of leprosy</a:t>
            </a:r>
          </a:p>
        </p:txBody>
      </p:sp>
    </p:spTree>
    <p:extLst>
      <p:ext uri="{BB962C8B-B14F-4D97-AF65-F5344CB8AC3E}">
        <p14:creationId xmlns:p14="http://schemas.microsoft.com/office/powerpoint/2010/main" val="1723227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LEPROMIN TEST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1916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Mitsuda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 in healthy persons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–delayed hyper sensitivity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Ag -         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Lepromin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Lepromin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rendered non viable by exposing it to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Co 60 radiation 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Contain 160 million bacilli \ ml</a:t>
            </a:r>
          </a:p>
        </p:txBody>
      </p:sp>
      <p:sp>
        <p:nvSpPr>
          <p:cNvPr id="43012" name="Line 7"/>
          <p:cNvSpPr>
            <a:spLocks noChangeShapeType="1"/>
          </p:cNvSpPr>
          <p:nvPr/>
        </p:nvSpPr>
        <p:spPr bwMode="auto">
          <a:xfrm flipV="1">
            <a:off x="3200400" y="3505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Line 8"/>
          <p:cNvSpPr>
            <a:spLocks noChangeShapeType="1"/>
          </p:cNvSpPr>
          <p:nvPr/>
        </p:nvSpPr>
        <p:spPr bwMode="auto">
          <a:xfrm>
            <a:off x="3200400" y="3733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66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1143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.1 ml is injected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Reaction is read at 48 hrs &amp; 21 days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Early reaction [Fernandez reaction]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 mm dia.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Appear at 24 hrs &amp;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appear by 3-4 days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 [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Mitsuda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]-appear in 7-10 days maximum 3-4 wks, read after 21 days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9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4582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cultivatable  in artificial medias  or in tissue cultures.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Shepard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1960- Grown in mice foot pad,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Temp: 20°C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Armidilla’s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foot pad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Doubling time-12-13 days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Granuloma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develops at the in 1-6 months</a:t>
            </a:r>
          </a:p>
        </p:txBody>
      </p:sp>
    </p:spTree>
    <p:extLst>
      <p:ext uri="{BB962C8B-B14F-4D97-AF65-F5344CB8AC3E}">
        <p14:creationId xmlns:p14="http://schemas.microsoft.com/office/powerpoint/2010/main" val="3690445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33401"/>
            <a:ext cx="8229600" cy="5597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</a:rPr>
              <a:t>Siginificance</a:t>
            </a:r>
            <a:endParaRPr lang="en-US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Classify lesions LL –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 TL- +VE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       FER                         MIT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    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</a:rPr>
              <a:t>Induration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   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</a:rPr>
              <a:t>interpertation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        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</a:rPr>
              <a:t>Induration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   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</a:rPr>
              <a:t>interpertation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accent2">
                    <a:lumMod val="25000"/>
                  </a:schemeClr>
                </a:solidFill>
                <a:cs typeface="Arial" charset="0"/>
              </a:rPr>
              <a:t>         &lt;5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                   -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</a:rPr>
              <a:t>ve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                       0                   no reaction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        5-10                   </a:t>
            </a:r>
            <a:r>
              <a:rPr lang="en-US" sz="20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2400" b="1" baseline="-25000" dirty="0">
                <a:solidFill>
                  <a:schemeClr val="accent2">
                    <a:lumMod val="25000"/>
                  </a:schemeClr>
                </a:solidFill>
              </a:rPr>
              <a:t>+/-                          &lt;3                             +/-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       10-15                     +                      3-5                      +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      15-20                    ++                    6-10                  ++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        &gt;20                    +++                     10                    ++++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accent2">
                  <a:lumMod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accent2">
                  <a:lumMod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accent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45059" name="Line 8"/>
          <p:cNvSpPr>
            <a:spLocks noChangeShapeType="1"/>
          </p:cNvSpPr>
          <p:nvPr/>
        </p:nvSpPr>
        <p:spPr bwMode="auto">
          <a:xfrm>
            <a:off x="2133600" y="21336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5060" name="Line 9"/>
          <p:cNvSpPr>
            <a:spLocks noChangeShapeType="1"/>
          </p:cNvSpPr>
          <p:nvPr/>
        </p:nvSpPr>
        <p:spPr bwMode="auto">
          <a:xfrm>
            <a:off x="2209800" y="2133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5061" name="Line 10"/>
          <p:cNvSpPr>
            <a:spLocks noChangeShapeType="1"/>
          </p:cNvSpPr>
          <p:nvPr/>
        </p:nvSpPr>
        <p:spPr bwMode="auto">
          <a:xfrm>
            <a:off x="9296400" y="2209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5062" name="Line 11"/>
          <p:cNvSpPr>
            <a:spLocks noChangeShapeType="1"/>
          </p:cNvSpPr>
          <p:nvPr/>
        </p:nvSpPr>
        <p:spPr bwMode="auto">
          <a:xfrm>
            <a:off x="2286000" y="53340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5063" name="Line 12"/>
          <p:cNvSpPr>
            <a:spLocks noChangeShapeType="1"/>
          </p:cNvSpPr>
          <p:nvPr/>
        </p:nvSpPr>
        <p:spPr bwMode="auto">
          <a:xfrm>
            <a:off x="2209800" y="2743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5064" name="Line 13"/>
          <p:cNvSpPr>
            <a:spLocks noChangeShapeType="1"/>
          </p:cNvSpPr>
          <p:nvPr/>
        </p:nvSpPr>
        <p:spPr bwMode="auto">
          <a:xfrm flipV="1">
            <a:off x="2057400" y="31242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5065" name="Line 14"/>
          <p:cNvSpPr>
            <a:spLocks noChangeShapeType="1"/>
          </p:cNvSpPr>
          <p:nvPr/>
        </p:nvSpPr>
        <p:spPr bwMode="auto">
          <a:xfrm>
            <a:off x="3733800" y="28194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5066" name="Line 15"/>
          <p:cNvSpPr>
            <a:spLocks noChangeShapeType="1"/>
          </p:cNvSpPr>
          <p:nvPr/>
        </p:nvSpPr>
        <p:spPr bwMode="auto">
          <a:xfrm>
            <a:off x="5791200" y="2743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5067" name="Line 16"/>
          <p:cNvSpPr>
            <a:spLocks noChangeShapeType="1"/>
          </p:cNvSpPr>
          <p:nvPr/>
        </p:nvSpPr>
        <p:spPr bwMode="auto">
          <a:xfrm>
            <a:off x="7543800" y="28194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5068" name="Line 17"/>
          <p:cNvSpPr>
            <a:spLocks noChangeShapeType="1"/>
          </p:cNvSpPr>
          <p:nvPr/>
        </p:nvSpPr>
        <p:spPr bwMode="auto">
          <a:xfrm>
            <a:off x="57912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75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Commons wikimedia.org</a:t>
            </a:r>
          </a:p>
          <a:p>
            <a:pPr>
              <a:defRPr/>
            </a:pPr>
            <a:r>
              <a:rPr lang="en-US" u="sng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Wikimedia common 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Robbin’s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&amp;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Cotran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Pathologic Basis Of Disease -8</a:t>
            </a:r>
            <a:r>
              <a:rPr lang="en-US" baseline="300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th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Edition</a:t>
            </a:r>
          </a:p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Text Book of Microbiology-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Anandanarayanan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0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143000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752601"/>
            <a:ext cx="8991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grows best in cooler tissues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-skin [sparing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axilla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groin, scalp,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midline of the back],                                                      peripheral nerves, anterior chamber of eyes,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upper resp. tract, testis.</a:t>
            </a:r>
          </a:p>
        </p:txBody>
      </p:sp>
    </p:spTree>
    <p:extLst>
      <p:ext uri="{BB962C8B-B14F-4D97-AF65-F5344CB8AC3E}">
        <p14:creationId xmlns:p14="http://schemas.microsoft.com/office/powerpoint/2010/main" val="101268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Resistance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Warm humid environment-9-16 days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Moist soil-46 days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 sun light-2 hrs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UVlight-30 min</a:t>
            </a:r>
          </a:p>
        </p:txBody>
      </p:sp>
    </p:spTree>
    <p:extLst>
      <p:ext uri="{BB962C8B-B14F-4D97-AF65-F5344CB8AC3E}">
        <p14:creationId xmlns:p14="http://schemas.microsoft.com/office/powerpoint/2010/main" val="165470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Antigenic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82000" cy="4530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 wall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lipoarabinomannan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B layer-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mycolic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acid- highly immunogenic ,used in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serodiagnosis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8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 OF TRANSMISSION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Nasal droplet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Contact with infected soil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Insect vectors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 dermal implantation.</a:t>
            </a:r>
          </a:p>
          <a:p>
            <a:pPr eaLnBrk="1" hangingPunct="1">
              <a:defRPr/>
            </a:pPr>
            <a:endParaRPr lang="en-US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INCUBATION PERIOD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5-7yrs</a:t>
            </a:r>
          </a:p>
        </p:txBody>
      </p:sp>
    </p:spTree>
    <p:extLst>
      <p:ext uri="{BB962C8B-B14F-4D97-AF65-F5344CB8AC3E}">
        <p14:creationId xmlns:p14="http://schemas.microsoft.com/office/powerpoint/2010/main" val="110960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3820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Portal of entry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 inoculation – minute abrasion, cut, mucosa of GIT,RESP tract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blood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target organs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Down Arrow 5"/>
          <p:cNvSpPr>
            <a:spLocks noChangeArrowheads="1"/>
          </p:cNvSpPr>
          <p:nvPr/>
        </p:nvSpPr>
        <p:spPr bwMode="auto">
          <a:xfrm>
            <a:off x="5257800" y="3276600"/>
            <a:ext cx="762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Down Arrow 6"/>
          <p:cNvSpPr>
            <a:spLocks noChangeArrowheads="1"/>
          </p:cNvSpPr>
          <p:nvPr/>
        </p:nvSpPr>
        <p:spPr bwMode="auto">
          <a:xfrm>
            <a:off x="5257800" y="4495800"/>
            <a:ext cx="76200" cy="5334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23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</TotalTime>
  <Words>1306</Words>
  <Application>Microsoft Office PowerPoint</Application>
  <PresentationFormat>Widescreen</PresentationFormat>
  <Paragraphs>233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Charlemagne Std</vt:lpstr>
      <vt:lpstr>Times New Roman</vt:lpstr>
      <vt:lpstr>Trebuchet MS</vt:lpstr>
      <vt:lpstr>Tw Cen MT</vt:lpstr>
      <vt:lpstr>Wingdings</vt:lpstr>
      <vt:lpstr>Circuit</vt:lpstr>
      <vt:lpstr>PowerPoint Presentation</vt:lpstr>
      <vt:lpstr>PowerPoint Presentation</vt:lpstr>
      <vt:lpstr>                MORPHOLOGY</vt:lpstr>
      <vt:lpstr>CULTURE</vt:lpstr>
      <vt:lpstr>PowerPoint Presentation</vt:lpstr>
      <vt:lpstr>                Resistance</vt:lpstr>
      <vt:lpstr>Antigenic structure </vt:lpstr>
      <vt:lpstr>MODE OF TRANSMISSION</vt:lpstr>
      <vt:lpstr>PowerPoint Presentation</vt:lpstr>
      <vt:lpstr>PowerPoint Presentation</vt:lpstr>
      <vt:lpstr> </vt:lpstr>
      <vt:lpstr>PowerPoint Presentation</vt:lpstr>
      <vt:lpstr>PowerPoint Presentation</vt:lpstr>
      <vt:lpstr>PATHOGENESIS</vt:lpstr>
      <vt:lpstr>Intermediate leprosy </vt:lpstr>
      <vt:lpstr>PATHOLOGY</vt:lpstr>
      <vt:lpstr>hypopigmented</vt:lpstr>
      <vt:lpstr>LEPROMATOUS LEPROSY</vt:lpstr>
      <vt:lpstr>LEPROMATOUS LEPROSY</vt:lpstr>
      <vt:lpstr>LL-nerve lesions –late </vt:lpstr>
      <vt:lpstr>PowerPoint Presentation</vt:lpstr>
      <vt:lpstr>Saddle nose</vt:lpstr>
      <vt:lpstr>Leonine face</vt:lpstr>
      <vt:lpstr>Other organs involved </vt:lpstr>
      <vt:lpstr>TUBERCULOID LEPROSY</vt:lpstr>
      <vt:lpstr> TL – skin </vt:lpstr>
      <vt:lpstr>PowerPoint Presentation</vt:lpstr>
      <vt:lpstr>TL-nerves </vt:lpstr>
      <vt:lpstr>PowerPoint Presentation</vt:lpstr>
      <vt:lpstr>Symptoms</vt:lpstr>
      <vt:lpstr>Complication </vt:lpstr>
      <vt:lpstr>Deformities </vt:lpstr>
      <vt:lpstr>Damage Due to Secondary Infection: </vt:lpstr>
      <vt:lpstr>Reactional states/lepra reactions </vt:lpstr>
      <vt:lpstr>Diagnosis</vt:lpstr>
      <vt:lpstr>PowerPoint Presentation</vt:lpstr>
      <vt:lpstr>PowerPoint Presentation</vt:lpstr>
      <vt:lpstr>            LEPROMIN TEST</vt:lpstr>
      <vt:lpstr>PowerPoint Presentation</vt:lpstr>
      <vt:lpstr>PowerPoint Presentation</vt:lpstr>
      <vt:lpstr>PowerPoint Presentation</vt:lpstr>
    </vt:vector>
  </TitlesOfParts>
  <Company>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COM-1</dc:creator>
  <cp:lastModifiedBy>Lib Lab One</cp:lastModifiedBy>
  <cp:revision>3</cp:revision>
  <dcterms:created xsi:type="dcterms:W3CDTF">2019-02-22T11:10:33Z</dcterms:created>
  <dcterms:modified xsi:type="dcterms:W3CDTF">2019-09-23T10:20:11Z</dcterms:modified>
</cp:coreProperties>
</file>